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64" r:id="rId4"/>
    <p:sldId id="258" r:id="rId5"/>
    <p:sldId id="263" r:id="rId6"/>
    <p:sldId id="260" r:id="rId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4" d="100"/>
          <a:sy n="114" d="100"/>
        </p:scale>
        <p:origin x="76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6A63AE6-706F-4F08-A48B-3A481A84FEE7}" type="datetimeFigureOut">
              <a:rPr lang="en-US" smtClean="0"/>
              <a:t>11/2/2026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8F5382CF-7405-49BA-AC88-B9F9B1795E41}" type="slidenum">
              <a:rPr lang="en-US" smtClean="0"/>
              <a:t>‹#›</a:t>
            </a:fld>
            <a:endParaRPr lang="en-US"/>
          </a:p>
        </p:txBody>
      </p:sp>
    </p:spTree>
    <p:extLst>
      <p:ext uri="{BB962C8B-B14F-4D97-AF65-F5344CB8AC3E}">
        <p14:creationId xmlns:p14="http://schemas.microsoft.com/office/powerpoint/2010/main" val="1436952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A48AB1F-8289-4D05-8DFC-E36BDA4CD2C4}"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19853A-2BB0-4F9C-8136-A6932230951A}"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FEBA4-BDDD-4250-8827-5C630F9A6613}"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0DE4DC-9939-477F-8ABF-29742BC8037C}" type="datetime1">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1109B1-3EBC-49D0-B5C9-6B4E3FD40B85}" type="datetime1">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E2E881-5456-4D6D-A931-39D116A21C36}" type="datetime1">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01DDFF-8574-4B52-B183-6A77825CDDEC}" type="datetime1">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1ED070-C3D6-4B2B-AEC6-4F9ABFEBAD0B}" type="datetime1">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BFD36E-D36F-4652-AE53-9FCCECCC4325}" type="datetime1">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C24E24-404C-4294-84B1-1DD23DFA9A09}"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47DA11-25C3-4771-964D-CB747D16018F}" type="datetime1">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AF40D6-41A7-44D3-ACA5-094F1EA132EF}" type="datetime1">
              <a:rPr lang="en-US" smtClean="0"/>
              <a:t>11/2/2026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nio.com/it/paesaggi/montagna/natura-legno-albero-verde-ramo-deserto-paesaggio-collina-montagna-foresta"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3524"/>
        </a:solidFill>
        <a:effectLst/>
      </p:bgPr>
    </p:bg>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8507FCFF-E781-2264-6D4F-0599ADDE0E21}"/>
              </a:ext>
            </a:extLst>
          </p:cNvPr>
          <p:cNvPicPr>
            <a:picLocks noChangeAspect="1"/>
          </p:cNvPicPr>
          <p:nvPr/>
        </p:nvPicPr>
        <p:blipFill>
          <a:blip r:embed="rId2">
            <a:alphaModFix amt="50000"/>
            <a:extLst>
              <a:ext uri="{837473B0-CC2E-450A-ABE3-18F120FF3D39}">
                <a1611:picAttrSrcUrl xmlns:a1611="http://schemas.microsoft.com/office/drawing/2016/11/main" r:id="rId3"/>
              </a:ext>
            </a:extLst>
          </a:blip>
          <a:srcRect/>
          <a:stretch/>
        </p:blipFill>
        <p:spPr>
          <a:xfrm>
            <a:off x="-1524" y="0"/>
            <a:ext cx="12192000" cy="6858000"/>
          </a:xfrm>
          <a:prstGeom prst="rect">
            <a:avLst/>
          </a:prstGeom>
        </p:spPr>
      </p:pic>
      <p:sp>
        <p:nvSpPr>
          <p:cNvPr id="2" name="TextBox 1"/>
          <p:cNvSpPr txBox="1"/>
          <p:nvPr/>
        </p:nvSpPr>
        <p:spPr>
          <a:xfrm>
            <a:off x="914400" y="2011680"/>
            <a:ext cx="10360152" cy="4257576"/>
          </a:xfrm>
          <a:prstGeom prst="rect">
            <a:avLst/>
          </a:prstGeom>
          <a:noFill/>
        </p:spPr>
        <p:txBody>
          <a:bodyPr wrap="square">
            <a:spAutoFit/>
          </a:bodyPr>
          <a:lstStyle/>
          <a:p>
            <a:pPr>
              <a:defRPr sz="4400" b="1">
                <a:solidFill>
                  <a:srgbClr val="FFFFFF"/>
                </a:solidFill>
                <a:latin typeface="Georgia"/>
              </a:defRPr>
            </a:pPr>
            <a:r>
              <a:rPr dirty="0"/>
              <a:t>Affordable Housing</a:t>
            </a:r>
            <a:br>
              <a:rPr dirty="0"/>
            </a:br>
            <a:r>
              <a:rPr dirty="0"/>
              <a:t>4th Round Plan Update</a:t>
            </a:r>
          </a:p>
          <a:p>
            <a:pPr>
              <a:spcBef>
                <a:spcPts val="2000"/>
              </a:spcBef>
              <a:defRPr sz="2000">
                <a:solidFill>
                  <a:srgbClr val="C5A059"/>
                </a:solidFill>
                <a:latin typeface="Arial"/>
              </a:defRPr>
            </a:pPr>
            <a:r>
              <a:rPr dirty="0"/>
              <a:t>Mendham Borough, New Jersey</a:t>
            </a:r>
          </a:p>
          <a:p>
            <a:pPr>
              <a:spcBef>
                <a:spcPts val="1000"/>
              </a:spcBef>
              <a:defRPr sz="1400">
                <a:solidFill>
                  <a:srgbClr val="FFFFFF"/>
                </a:solidFill>
                <a:latin typeface="Arial"/>
              </a:defRPr>
            </a:pPr>
            <a:r>
              <a:rPr dirty="0"/>
              <a:t>June 17, 2026</a:t>
            </a:r>
            <a:endParaRPr lang="en-US" dirty="0"/>
          </a:p>
          <a:p>
            <a:pPr>
              <a:spcBef>
                <a:spcPts val="1000"/>
              </a:spcBef>
              <a:defRPr sz="1400">
                <a:solidFill>
                  <a:srgbClr val="FFFFFF"/>
                </a:solidFill>
                <a:latin typeface="Arial"/>
              </a:defRPr>
            </a:pPr>
            <a:endParaRPr lang="en-US" dirty="0"/>
          </a:p>
          <a:p>
            <a:pPr>
              <a:spcBef>
                <a:spcPts val="1000"/>
              </a:spcBef>
              <a:defRPr sz="1400">
                <a:solidFill>
                  <a:srgbClr val="FFFFFF"/>
                </a:solidFill>
                <a:latin typeface="Arial"/>
              </a:defRPr>
            </a:pPr>
            <a:endParaRPr lang="en-US" dirty="0"/>
          </a:p>
          <a:p>
            <a:pPr>
              <a:spcBef>
                <a:spcPts val="1000"/>
              </a:spcBef>
              <a:defRPr sz="1400">
                <a:solidFill>
                  <a:srgbClr val="FFFFFF"/>
                </a:solidFill>
                <a:latin typeface="Arial"/>
              </a:defRPr>
            </a:pPr>
            <a:endParaRPr lang="en-US" dirty="0"/>
          </a:p>
          <a:p>
            <a:pPr>
              <a:spcBef>
                <a:spcPts val="1000"/>
              </a:spcBef>
              <a:defRPr sz="1400">
                <a:solidFill>
                  <a:srgbClr val="FFFFFF"/>
                </a:solidFill>
                <a:latin typeface="Arial"/>
              </a:defRPr>
            </a:pPr>
            <a:endParaRPr lang="en-US" dirty="0"/>
          </a:p>
          <a:p>
            <a:pPr>
              <a:spcBef>
                <a:spcPts val="1000"/>
              </a:spcBef>
              <a:defRPr sz="1400">
                <a:solidFill>
                  <a:srgbClr val="FFFFFF"/>
                </a:solidFill>
                <a:latin typeface="Arial"/>
              </a:defRPr>
            </a:pPr>
            <a:r>
              <a:rPr lang="en-US" dirty="0"/>
              <a:t>*</a:t>
            </a:r>
            <a:r>
              <a:rPr lang="en-US" sz="1200" dirty="0"/>
              <a:t>The opinions expressed herein are that of the Municipal Attorney, not necessarily the official position of the Borough.  It is for discussion purposes only and not the official position of the Borough as that would be reflected in legal arguments and court proceedings. </a:t>
            </a:r>
            <a:endParaRPr sz="1200" dirty="0"/>
          </a:p>
        </p:txBody>
      </p:sp>
      <p:sp>
        <p:nvSpPr>
          <p:cNvPr id="4" name="Slide Number Placeholder 3">
            <a:extLst>
              <a:ext uri="{FF2B5EF4-FFF2-40B4-BE49-F238E27FC236}">
                <a16:creationId xmlns:a16="http://schemas.microsoft.com/office/drawing/2014/main" id="{5B8263BF-D66A-6BB9-C26D-DA60FC783F72}"/>
              </a:ext>
            </a:extLst>
          </p:cNvPr>
          <p:cNvSpPr>
            <a:spLocks noGrp="1"/>
          </p:cNvSpPr>
          <p:nvPr>
            <p:ph type="sldNum" sz="quarter" idx="12"/>
          </p:nvPr>
        </p:nvSpPr>
        <p:spPr/>
        <p:txBody>
          <a:bodyPr/>
          <a:lstStyle/>
          <a:p>
            <a:fld id="{C1FF6DA9-008F-8B48-92A6-B652298478BF}"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153888"/>
          </a:xfrm>
          <a:prstGeom prst="rect">
            <a:avLst/>
          </a:prstGeom>
          <a:solidFill>
            <a:schemeClr val="tx2">
              <a:lumMod val="20000"/>
              <a:lumOff val="80000"/>
            </a:schemeClr>
          </a:solidFill>
        </p:spPr>
        <p:txBody>
          <a:bodyPr wrap="square" lIns="0" tIns="0" rIns="0" bIns="0">
            <a:spAutoFit/>
          </a:bodyPr>
          <a:lstStyle/>
          <a:p>
            <a:pPr>
              <a:defRPr sz="1000" b="1">
                <a:solidFill>
                  <a:srgbClr val="C5A059"/>
                </a:solidFill>
                <a:latin typeface="Georgia"/>
              </a:defRPr>
            </a:pPr>
            <a:r>
              <a:rPr dirty="0">
                <a:solidFill>
                  <a:schemeClr val="accent6"/>
                </a:solidFill>
              </a:rPr>
              <a:t>MENDHAM BOROUGH AFFORDABLE HOUSING</a:t>
            </a:r>
          </a:p>
        </p:txBody>
      </p:sp>
      <p:sp>
        <p:nvSpPr>
          <p:cNvPr id="3" name="TextBox 2"/>
          <p:cNvSpPr txBox="1"/>
          <p:nvPr/>
        </p:nvSpPr>
        <p:spPr>
          <a:xfrm>
            <a:off x="685800" y="594360"/>
            <a:ext cx="10817352" cy="553998"/>
          </a:xfrm>
          <a:prstGeom prst="rect">
            <a:avLst/>
          </a:prstGeom>
          <a:noFill/>
        </p:spPr>
        <p:txBody>
          <a:bodyPr wrap="square" lIns="0" tIns="0" rIns="0" bIns="0">
            <a:spAutoFit/>
          </a:bodyPr>
          <a:lstStyle/>
          <a:p>
            <a:pPr algn="ctr">
              <a:defRPr sz="2400" b="1">
                <a:solidFill>
                  <a:srgbClr val="123524"/>
                </a:solidFill>
                <a:latin typeface="Georgia"/>
              </a:defRPr>
            </a:pPr>
            <a:r>
              <a:rPr sz="3600" dirty="0"/>
              <a:t>Context: State Mandate</a:t>
            </a:r>
          </a:p>
        </p:txBody>
      </p:sp>
      <p:sp>
        <p:nvSpPr>
          <p:cNvPr id="4" name="TextBox 3"/>
          <p:cNvSpPr txBox="1"/>
          <p:nvPr/>
        </p:nvSpPr>
        <p:spPr>
          <a:xfrm>
            <a:off x="585216" y="1148358"/>
            <a:ext cx="10817352" cy="5370701"/>
          </a:xfrm>
          <a:prstGeom prst="rect">
            <a:avLst/>
          </a:prstGeom>
          <a:noFill/>
        </p:spPr>
        <p:txBody>
          <a:bodyPr wrap="square">
            <a:spAutoFit/>
          </a:bodyPr>
          <a:lstStyle/>
          <a:p>
            <a:pPr>
              <a:spcAft>
                <a:spcPts val="1400"/>
              </a:spcAft>
              <a:defRPr sz="1800" b="1">
                <a:solidFill>
                  <a:srgbClr val="123524"/>
                </a:solidFill>
              </a:defRPr>
            </a:pPr>
            <a:r>
              <a:rPr sz="2400" u="sng" dirty="0"/>
              <a:t>State Mandate </a:t>
            </a:r>
            <a:endParaRPr lang="en-US" sz="2400" u="sng" dirty="0"/>
          </a:p>
          <a:p>
            <a:pPr marL="285750" indent="-285750">
              <a:spcAft>
                <a:spcPts val="1400"/>
              </a:spcAft>
              <a:buFont typeface="Arial" panose="020B0604020202020204" pitchFamily="34" charset="0"/>
              <a:buChar char="•"/>
              <a:defRPr sz="1800" b="1">
                <a:solidFill>
                  <a:srgbClr val="123524"/>
                </a:solidFill>
              </a:defRPr>
            </a:pPr>
            <a:r>
              <a:rPr sz="2400" dirty="0"/>
              <a:t>Adopted in 2024: Mandated by the State of New Jersey Legislature, giving each municipality </a:t>
            </a:r>
            <a:r>
              <a:rPr lang="en-US" sz="2400" dirty="0"/>
              <a:t>almost immediate deadlines</a:t>
            </a:r>
            <a:r>
              <a:rPr sz="2400" dirty="0"/>
              <a:t>.</a:t>
            </a:r>
            <a:endParaRPr lang="en-US" sz="2400" dirty="0"/>
          </a:p>
          <a:p>
            <a:pPr marL="285750" indent="-285750">
              <a:spcAft>
                <a:spcPts val="1400"/>
              </a:spcAft>
              <a:buFont typeface="Arial" panose="020B0604020202020204" pitchFamily="34" charset="0"/>
              <a:buChar char="•"/>
              <a:defRPr sz="1800" b="1">
                <a:solidFill>
                  <a:srgbClr val="123524"/>
                </a:solidFill>
              </a:defRPr>
            </a:pPr>
            <a:r>
              <a:rPr sz="2400" dirty="0"/>
              <a:t>Severe Time Constraints: </a:t>
            </a:r>
            <a:r>
              <a:rPr lang="en-US" sz="2400" dirty="0"/>
              <a:t>The Borough had less than 3 months to verify its obligation, 6 months to complete comprehensive planning, and 4 months to resolve challenges to its 4</a:t>
            </a:r>
            <a:r>
              <a:rPr lang="en-US" sz="2400" baseline="30000" dirty="0"/>
              <a:t>th</a:t>
            </a:r>
            <a:r>
              <a:rPr lang="en-US" sz="2400" dirty="0"/>
              <a:t> Round Plan.</a:t>
            </a:r>
          </a:p>
          <a:p>
            <a:pPr marL="285750" indent="-285750">
              <a:buFont typeface="Arial" panose="020B0604020202020204" pitchFamily="34" charset="0"/>
              <a:buChar char="•"/>
              <a:defRPr sz="1400">
                <a:solidFill>
                  <a:srgbClr val="282828"/>
                </a:solidFill>
              </a:defRPr>
            </a:pPr>
            <a:r>
              <a:rPr lang="en-US" sz="2400" b="1" dirty="0"/>
              <a:t>Failure to comply with the law, the </a:t>
            </a:r>
            <a:r>
              <a:rPr lang="en-US" sz="2400" b="1" u="sng" dirty="0"/>
              <a:t>Borough loses immunity.</a:t>
            </a:r>
          </a:p>
          <a:p>
            <a:pPr marL="285750" indent="-285750">
              <a:buFont typeface="Arial" panose="020B0604020202020204" pitchFamily="34" charset="0"/>
              <a:buChar char="•"/>
              <a:defRPr sz="1400">
                <a:solidFill>
                  <a:srgbClr val="282828"/>
                </a:solidFill>
              </a:defRPr>
            </a:pPr>
            <a:endParaRPr lang="en-US" sz="2400" b="1" u="sng" dirty="0"/>
          </a:p>
          <a:p>
            <a:pPr marL="285750" indent="-285750">
              <a:buFont typeface="Arial" panose="020B0604020202020204" pitchFamily="34" charset="0"/>
              <a:buChar char="•"/>
              <a:defRPr sz="1400">
                <a:solidFill>
                  <a:srgbClr val="282828"/>
                </a:solidFill>
              </a:defRPr>
            </a:pPr>
            <a:r>
              <a:rPr lang="en-US" sz="2400" b="1" u="sng" dirty="0"/>
              <a:t>Loss of immunity </a:t>
            </a:r>
            <a:r>
              <a:rPr lang="en-US" sz="2400" b="1" dirty="0"/>
              <a:t>= A court can override all local zoning and order high density development anywhere in the Borough.</a:t>
            </a:r>
          </a:p>
          <a:p>
            <a:pPr marL="285750" indent="-285750">
              <a:buFont typeface="Arial" panose="020B0604020202020204" pitchFamily="34" charset="0"/>
              <a:buChar char="•"/>
              <a:defRPr sz="1400">
                <a:solidFill>
                  <a:srgbClr val="282828"/>
                </a:solidFill>
              </a:defRPr>
            </a:pPr>
            <a:endParaRPr lang="en-US" sz="2400" b="1" dirty="0"/>
          </a:p>
          <a:p>
            <a:pPr marL="285750" indent="-285750">
              <a:buFont typeface="Arial" panose="020B0604020202020204" pitchFamily="34" charset="0"/>
              <a:buChar char="•"/>
              <a:defRPr sz="1400">
                <a:solidFill>
                  <a:srgbClr val="282828"/>
                </a:solidFill>
              </a:defRPr>
            </a:pPr>
            <a:r>
              <a:rPr lang="en-US" sz="2400" b="1" dirty="0"/>
              <a:t>Loss of local zoning and control.</a:t>
            </a:r>
          </a:p>
          <a:p>
            <a:pPr>
              <a:defRPr sz="1400">
                <a:solidFill>
                  <a:srgbClr val="282828"/>
                </a:solidFill>
              </a:defRPr>
            </a:pPr>
            <a:endParaRPr sz="2000" dirty="0"/>
          </a:p>
        </p:txBody>
      </p:sp>
      <p:sp>
        <p:nvSpPr>
          <p:cNvPr id="6" name="Slide Number Placeholder 5">
            <a:extLst>
              <a:ext uri="{FF2B5EF4-FFF2-40B4-BE49-F238E27FC236}">
                <a16:creationId xmlns:a16="http://schemas.microsoft.com/office/drawing/2014/main" id="{BBFD80F8-8A59-88B1-EEB6-F25C4E253CBE}"/>
              </a:ext>
            </a:extLst>
          </p:cNvPr>
          <p:cNvSpPr>
            <a:spLocks noGrp="1"/>
          </p:cNvSpPr>
          <p:nvPr>
            <p:ph type="sldNum" sz="quarter" idx="12"/>
          </p:nvPr>
        </p:nvSpPr>
        <p:spPr/>
        <p:txBody>
          <a:bodyPr/>
          <a:lstStyle/>
          <a:p>
            <a:fld id="{C1FF6DA9-008F-8B48-92A6-B652298478B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a:extLst>
            <a:ext uri="{FF2B5EF4-FFF2-40B4-BE49-F238E27FC236}">
              <a16:creationId xmlns:a16="http://schemas.microsoft.com/office/drawing/2014/main" id="{6A1229E9-FD70-04E8-6E0D-3318E765657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13DD16-37C0-7322-5759-F219CEF1525D}"/>
              </a:ext>
            </a:extLst>
          </p:cNvPr>
          <p:cNvSpPr txBox="1"/>
          <p:nvPr/>
        </p:nvSpPr>
        <p:spPr>
          <a:xfrm>
            <a:off x="685800" y="365760"/>
            <a:ext cx="10817352" cy="153888"/>
          </a:xfrm>
          <a:prstGeom prst="rect">
            <a:avLst/>
          </a:prstGeom>
          <a:solidFill>
            <a:schemeClr val="tx2">
              <a:lumMod val="20000"/>
              <a:lumOff val="80000"/>
            </a:schemeClr>
          </a:solidFill>
        </p:spPr>
        <p:txBody>
          <a:bodyPr wrap="square" lIns="0" tIns="0" rIns="0" bIns="0">
            <a:spAutoFit/>
          </a:bodyPr>
          <a:lstStyle/>
          <a:p>
            <a:pPr>
              <a:defRPr sz="1000" b="1">
                <a:solidFill>
                  <a:srgbClr val="C5A059"/>
                </a:solidFill>
                <a:latin typeface="Georgia"/>
              </a:defRPr>
            </a:pPr>
            <a:r>
              <a:rPr dirty="0">
                <a:solidFill>
                  <a:schemeClr val="accent6"/>
                </a:solidFill>
              </a:rPr>
              <a:t>MENDHAM BOROUGH AFFORDABLE HOUSING</a:t>
            </a:r>
          </a:p>
        </p:txBody>
      </p:sp>
      <p:sp>
        <p:nvSpPr>
          <p:cNvPr id="3" name="TextBox 2">
            <a:extLst>
              <a:ext uri="{FF2B5EF4-FFF2-40B4-BE49-F238E27FC236}">
                <a16:creationId xmlns:a16="http://schemas.microsoft.com/office/drawing/2014/main" id="{127808DC-835A-433A-85F8-A48BAF594B59}"/>
              </a:ext>
            </a:extLst>
          </p:cNvPr>
          <p:cNvSpPr txBox="1"/>
          <p:nvPr/>
        </p:nvSpPr>
        <p:spPr>
          <a:xfrm>
            <a:off x="685800" y="594360"/>
            <a:ext cx="10817352" cy="553998"/>
          </a:xfrm>
          <a:prstGeom prst="rect">
            <a:avLst/>
          </a:prstGeom>
          <a:noFill/>
        </p:spPr>
        <p:txBody>
          <a:bodyPr wrap="square" lIns="0" tIns="0" rIns="0" bIns="0">
            <a:spAutoFit/>
          </a:bodyPr>
          <a:lstStyle/>
          <a:p>
            <a:pPr algn="ctr">
              <a:defRPr sz="2400" b="1">
                <a:solidFill>
                  <a:srgbClr val="123524"/>
                </a:solidFill>
                <a:latin typeface="Georgia"/>
              </a:defRPr>
            </a:pPr>
            <a:r>
              <a:rPr sz="3600" dirty="0"/>
              <a:t>Context: The Legal Challenge</a:t>
            </a:r>
          </a:p>
        </p:txBody>
      </p:sp>
      <p:sp>
        <p:nvSpPr>
          <p:cNvPr id="5" name="TextBox 4">
            <a:extLst>
              <a:ext uri="{FF2B5EF4-FFF2-40B4-BE49-F238E27FC236}">
                <a16:creationId xmlns:a16="http://schemas.microsoft.com/office/drawing/2014/main" id="{99F39DE0-F045-4031-6F5F-1BF2DD440B78}"/>
              </a:ext>
            </a:extLst>
          </p:cNvPr>
          <p:cNvSpPr txBox="1"/>
          <p:nvPr/>
        </p:nvSpPr>
        <p:spPr>
          <a:xfrm>
            <a:off x="612648" y="1444752"/>
            <a:ext cx="10890504" cy="5284611"/>
          </a:xfrm>
          <a:prstGeom prst="rect">
            <a:avLst/>
          </a:prstGeom>
          <a:solidFill>
            <a:schemeClr val="tx2">
              <a:lumMod val="40000"/>
              <a:lumOff val="60000"/>
            </a:schemeClr>
          </a:solidFill>
        </p:spPr>
        <p:txBody>
          <a:bodyPr wrap="square">
            <a:spAutoFit/>
          </a:bodyPr>
          <a:lstStyle/>
          <a:p>
            <a:pPr>
              <a:spcAft>
                <a:spcPts val="1400"/>
              </a:spcAft>
              <a:defRPr sz="1800" b="1">
                <a:solidFill>
                  <a:srgbClr val="123524"/>
                </a:solidFill>
              </a:defRPr>
            </a:pPr>
            <a:r>
              <a:rPr sz="2400" u="sng" dirty="0"/>
              <a:t>Municipal Opposition &amp; Lawsuit</a:t>
            </a:r>
          </a:p>
          <a:p>
            <a:pPr marL="285750" indent="-285750">
              <a:spcAft>
                <a:spcPts val="1000"/>
              </a:spcAft>
              <a:buFont typeface="Arial" panose="020B0604020202020204" pitchFamily="34" charset="0"/>
              <a:buChar char="•"/>
              <a:defRPr sz="1400">
                <a:solidFill>
                  <a:srgbClr val="282828"/>
                </a:solidFill>
              </a:defRPr>
            </a:pPr>
            <a:r>
              <a:rPr sz="2000" b="1" dirty="0"/>
              <a:t>Joint Lawsuit Filed: Mendham Borough and 28 other towns filed suit to oppose this legislative mandate.</a:t>
            </a:r>
          </a:p>
          <a:p>
            <a:pPr marL="285750" indent="-285750">
              <a:spcAft>
                <a:spcPts val="1000"/>
              </a:spcAft>
              <a:buFont typeface="Arial" panose="020B0604020202020204" pitchFamily="34" charset="0"/>
              <a:buChar char="•"/>
              <a:defRPr sz="1400">
                <a:solidFill>
                  <a:srgbClr val="282828"/>
                </a:solidFill>
              </a:defRPr>
            </a:pPr>
            <a:r>
              <a:rPr sz="2000" b="1" dirty="0"/>
              <a:t>Basis of Action: Challenged the equity of the mandate because 60 municipalities were completely exempted and not required to meet any </a:t>
            </a:r>
            <a:r>
              <a:rPr lang="en-US" sz="2000" b="1" dirty="0"/>
              <a:t>new </a:t>
            </a:r>
            <a:r>
              <a:rPr sz="2000" b="1" dirty="0"/>
              <a:t>obligation.</a:t>
            </a:r>
          </a:p>
          <a:p>
            <a:pPr marL="285750" indent="-285750">
              <a:buFont typeface="Arial" panose="020B0604020202020204" pitchFamily="34" charset="0"/>
              <a:buChar char="•"/>
              <a:defRPr sz="1400">
                <a:solidFill>
                  <a:srgbClr val="282828"/>
                </a:solidFill>
              </a:defRPr>
            </a:pPr>
            <a:r>
              <a:rPr sz="2000" b="1" dirty="0"/>
              <a:t>Final Judicial Action: The U.S. Supreme Court denied hearing the case, leaving local compliance as the only remaining pathway.</a:t>
            </a:r>
            <a:endParaRPr lang="en-US" sz="2000" b="1" dirty="0"/>
          </a:p>
          <a:p>
            <a:pPr marL="285750" indent="-285750">
              <a:buFont typeface="Arial" panose="020B0604020202020204" pitchFamily="34" charset="0"/>
              <a:buChar char="•"/>
              <a:defRPr sz="1400">
                <a:solidFill>
                  <a:srgbClr val="282828"/>
                </a:solidFill>
              </a:defRPr>
            </a:pPr>
            <a:endParaRPr lang="en-US" sz="2000" b="1" dirty="0"/>
          </a:p>
          <a:p>
            <a:pPr marL="285750" indent="-285750">
              <a:buFont typeface="Arial" panose="020B0604020202020204" pitchFamily="34" charset="0"/>
              <a:buChar char="•"/>
              <a:defRPr sz="1400">
                <a:solidFill>
                  <a:srgbClr val="282828"/>
                </a:solidFill>
              </a:defRPr>
            </a:pPr>
            <a:r>
              <a:rPr lang="en-US" sz="2000" b="1" dirty="0"/>
              <a:t>The Borough won in 2018, and the Sisters project, 350 Bernardsville Road, was denied being in the affordable housing case.</a:t>
            </a:r>
          </a:p>
          <a:p>
            <a:pPr marL="285750" indent="-285750">
              <a:buFont typeface="Arial" panose="020B0604020202020204" pitchFamily="34" charset="0"/>
              <a:buChar char="•"/>
              <a:defRPr sz="1400">
                <a:solidFill>
                  <a:srgbClr val="282828"/>
                </a:solidFill>
              </a:defRPr>
            </a:pPr>
            <a:endParaRPr lang="en-US" sz="2000" b="1" dirty="0"/>
          </a:p>
          <a:p>
            <a:pPr marL="285750" indent="-285750">
              <a:buFont typeface="Arial" panose="020B0604020202020204" pitchFamily="34" charset="0"/>
              <a:buChar char="•"/>
              <a:defRPr sz="1400">
                <a:solidFill>
                  <a:srgbClr val="282828"/>
                </a:solidFill>
              </a:defRPr>
            </a:pPr>
            <a:r>
              <a:rPr lang="en-US" sz="2000" b="1" dirty="0"/>
              <a:t>The Borough rejected the Sisters property being a part of the fourth-round housing plan in June of 2025.</a:t>
            </a:r>
          </a:p>
          <a:p>
            <a:pPr>
              <a:defRPr sz="1400">
                <a:solidFill>
                  <a:srgbClr val="282828"/>
                </a:solidFill>
              </a:defRPr>
            </a:pPr>
            <a:endParaRPr lang="en-US" sz="1600" dirty="0"/>
          </a:p>
          <a:p>
            <a:pPr>
              <a:defRPr sz="1400">
                <a:solidFill>
                  <a:srgbClr val="282828"/>
                </a:solidFill>
              </a:defRPr>
            </a:pPr>
            <a:endParaRPr sz="1600" dirty="0"/>
          </a:p>
        </p:txBody>
      </p:sp>
      <p:sp>
        <p:nvSpPr>
          <p:cNvPr id="6" name="Slide Number Placeholder 5">
            <a:extLst>
              <a:ext uri="{FF2B5EF4-FFF2-40B4-BE49-F238E27FC236}">
                <a16:creationId xmlns:a16="http://schemas.microsoft.com/office/drawing/2014/main" id="{8C289577-D980-33BE-D09A-F374FA9BA0E8}"/>
              </a:ext>
            </a:extLst>
          </p:cNvPr>
          <p:cNvSpPr>
            <a:spLocks noGrp="1"/>
          </p:cNvSpPr>
          <p:nvPr>
            <p:ph type="sldNum" sz="quarter" idx="12"/>
          </p:nvPr>
        </p:nvSpPr>
        <p:spPr/>
        <p:txBody>
          <a:bodyPr/>
          <a:lstStyle/>
          <a:p>
            <a:fld id="{C1FF6DA9-008F-8B48-92A6-B652298478BF}" type="slidenum">
              <a:rPr lang="en-US" smtClean="0"/>
              <a:t>3</a:t>
            </a:fld>
            <a:endParaRPr lang="en-US"/>
          </a:p>
        </p:txBody>
      </p:sp>
    </p:spTree>
    <p:extLst>
      <p:ext uri="{BB962C8B-B14F-4D97-AF65-F5344CB8AC3E}">
        <p14:creationId xmlns:p14="http://schemas.microsoft.com/office/powerpoint/2010/main" val="2551133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274320"/>
          </a:xfrm>
          <a:prstGeom prst="rect">
            <a:avLst/>
          </a:prstGeom>
          <a:noFill/>
        </p:spPr>
        <p:txBody>
          <a:bodyPr wrap="square" lIns="0" tIns="0" rIns="0" bIns="0">
            <a:spAutoFit/>
          </a:bodyPr>
          <a:lstStyle/>
          <a:p>
            <a:pPr>
              <a:defRPr sz="1000" b="1">
                <a:solidFill>
                  <a:srgbClr val="C5A059"/>
                </a:solidFill>
                <a:latin typeface="Georgia"/>
              </a:defRPr>
            </a:pPr>
            <a:r>
              <a:t>MENDHAM BOROUGH AFFORDABLE HOUSING</a:t>
            </a:r>
          </a:p>
        </p:txBody>
      </p:sp>
      <p:sp>
        <p:nvSpPr>
          <p:cNvPr id="3" name="TextBox 2"/>
          <p:cNvSpPr txBox="1"/>
          <p:nvPr/>
        </p:nvSpPr>
        <p:spPr>
          <a:xfrm>
            <a:off x="685800" y="594360"/>
            <a:ext cx="10817352" cy="430887"/>
          </a:xfrm>
          <a:prstGeom prst="rect">
            <a:avLst/>
          </a:prstGeom>
          <a:noFill/>
        </p:spPr>
        <p:txBody>
          <a:bodyPr wrap="square" lIns="0" tIns="0" rIns="0" bIns="0">
            <a:spAutoFit/>
          </a:bodyPr>
          <a:lstStyle/>
          <a:p>
            <a:pPr>
              <a:defRPr sz="2400" b="1">
                <a:solidFill>
                  <a:srgbClr val="123524"/>
                </a:solidFill>
                <a:latin typeface="Georgia"/>
              </a:defRPr>
            </a:pPr>
            <a:r>
              <a:rPr sz="2800" dirty="0"/>
              <a:t>Timeline: Negotiation &amp; Formula Adjustments</a:t>
            </a:r>
          </a:p>
        </p:txBody>
      </p:sp>
      <p:sp>
        <p:nvSpPr>
          <p:cNvPr id="4" name="TextBox 3"/>
          <p:cNvSpPr txBox="1"/>
          <p:nvPr/>
        </p:nvSpPr>
        <p:spPr>
          <a:xfrm>
            <a:off x="685800" y="1645920"/>
            <a:ext cx="3200400" cy="636072"/>
          </a:xfrm>
          <a:prstGeom prst="rect">
            <a:avLst/>
          </a:prstGeom>
          <a:noFill/>
        </p:spPr>
        <p:txBody>
          <a:bodyPr wrap="square">
            <a:spAutoFit/>
          </a:bodyPr>
          <a:lstStyle/>
          <a:p>
            <a:pPr>
              <a:defRPr sz="1400" b="1">
                <a:solidFill>
                  <a:srgbClr val="C5A059"/>
                </a:solidFill>
              </a:defRPr>
            </a:pPr>
            <a:r>
              <a:rPr sz="1600" dirty="0"/>
              <a:t>January 2025</a:t>
            </a:r>
          </a:p>
          <a:p>
            <a:pPr>
              <a:spcBef>
                <a:spcPts val="400"/>
              </a:spcBef>
              <a:defRPr sz="1600" b="1">
                <a:solidFill>
                  <a:srgbClr val="123524"/>
                </a:solidFill>
              </a:defRPr>
            </a:pPr>
            <a:r>
              <a:rPr dirty="0"/>
              <a:t>DCA Initial Determination</a:t>
            </a:r>
          </a:p>
        </p:txBody>
      </p:sp>
      <p:sp>
        <p:nvSpPr>
          <p:cNvPr id="5" name="TextBox 4"/>
          <p:cNvSpPr txBox="1"/>
          <p:nvPr/>
        </p:nvSpPr>
        <p:spPr>
          <a:xfrm>
            <a:off x="4114800" y="1691640"/>
            <a:ext cx="7315200" cy="1077218"/>
          </a:xfrm>
          <a:prstGeom prst="rect">
            <a:avLst/>
          </a:prstGeom>
          <a:noFill/>
        </p:spPr>
        <p:txBody>
          <a:bodyPr wrap="square">
            <a:spAutoFit/>
          </a:bodyPr>
          <a:lstStyle/>
          <a:p>
            <a:pPr>
              <a:defRPr sz="1300">
                <a:solidFill>
                  <a:srgbClr val="282828"/>
                </a:solidFill>
              </a:defRPr>
            </a:pPr>
            <a:r>
              <a:rPr sz="1600" dirty="0"/>
              <a:t>The DCA utilized a state formula resulting in an initial affordable housing unit obligation of 133 units (or 665 market units) for the Borough from 2025 to 2035. The formula initially </a:t>
            </a:r>
            <a:r>
              <a:rPr sz="1600" u="sng" dirty="0"/>
              <a:t>dictated a 135</a:t>
            </a:r>
            <a:r>
              <a:rPr lang="en-US" sz="1600" u="sng" dirty="0"/>
              <a:t>-</a:t>
            </a:r>
            <a:r>
              <a:rPr sz="1600" u="sng" dirty="0"/>
              <a:t>unit obligation </a:t>
            </a:r>
            <a:r>
              <a:rPr sz="1600" dirty="0"/>
              <a:t>before final adjustments.</a:t>
            </a:r>
            <a:r>
              <a:rPr lang="en-US" sz="1600" dirty="0"/>
              <a:t>  An affordable unit has income limitations up to 93,760 for a 3-person unit.</a:t>
            </a:r>
            <a:endParaRPr sz="1600" dirty="0"/>
          </a:p>
        </p:txBody>
      </p:sp>
      <p:sp>
        <p:nvSpPr>
          <p:cNvPr id="6" name="TextBox 5"/>
          <p:cNvSpPr txBox="1"/>
          <p:nvPr/>
        </p:nvSpPr>
        <p:spPr>
          <a:xfrm>
            <a:off x="685800" y="3200400"/>
            <a:ext cx="3200400" cy="636072"/>
          </a:xfrm>
          <a:prstGeom prst="rect">
            <a:avLst/>
          </a:prstGeom>
          <a:noFill/>
        </p:spPr>
        <p:txBody>
          <a:bodyPr wrap="square">
            <a:spAutoFit/>
          </a:bodyPr>
          <a:lstStyle/>
          <a:p>
            <a:pPr>
              <a:defRPr sz="1400" b="1">
                <a:solidFill>
                  <a:srgbClr val="C5A059"/>
                </a:solidFill>
              </a:defRPr>
            </a:pPr>
            <a:r>
              <a:rPr sz="1600" dirty="0"/>
              <a:t>Spring 2025</a:t>
            </a:r>
          </a:p>
          <a:p>
            <a:pPr>
              <a:spcBef>
                <a:spcPts val="400"/>
              </a:spcBef>
              <a:defRPr sz="1600" b="1">
                <a:solidFill>
                  <a:srgbClr val="123524"/>
                </a:solidFill>
              </a:defRPr>
            </a:pPr>
            <a:r>
              <a:rPr dirty="0"/>
              <a:t>Borough Challenge &amp; Reduction</a:t>
            </a:r>
          </a:p>
        </p:txBody>
      </p:sp>
      <p:sp>
        <p:nvSpPr>
          <p:cNvPr id="7" name="TextBox 6"/>
          <p:cNvSpPr txBox="1"/>
          <p:nvPr/>
        </p:nvSpPr>
        <p:spPr>
          <a:xfrm>
            <a:off x="4114800" y="3246120"/>
            <a:ext cx="7315200" cy="830997"/>
          </a:xfrm>
          <a:prstGeom prst="rect">
            <a:avLst/>
          </a:prstGeom>
          <a:noFill/>
        </p:spPr>
        <p:txBody>
          <a:bodyPr wrap="square">
            <a:spAutoFit/>
          </a:bodyPr>
          <a:lstStyle/>
          <a:p>
            <a:pPr>
              <a:defRPr sz="1300">
                <a:solidFill>
                  <a:srgbClr val="282828"/>
                </a:solidFill>
              </a:defRPr>
            </a:pPr>
            <a:r>
              <a:rPr sz="1600" dirty="0"/>
              <a:t>Mendham Borough actively disputed the state's formula calculation in court. The legal challenge successfully compelled the court to reduce the 4th Round obligation </a:t>
            </a:r>
            <a:r>
              <a:rPr sz="1600" u="sng" dirty="0"/>
              <a:t>down to 124 units</a:t>
            </a:r>
            <a:r>
              <a:rPr sz="1600" dirty="0"/>
              <a:t>.</a:t>
            </a:r>
          </a:p>
        </p:txBody>
      </p:sp>
      <p:sp>
        <p:nvSpPr>
          <p:cNvPr id="8" name="TextBox 7"/>
          <p:cNvSpPr txBox="1"/>
          <p:nvPr/>
        </p:nvSpPr>
        <p:spPr>
          <a:xfrm>
            <a:off x="685800" y="4754880"/>
            <a:ext cx="3200400" cy="636072"/>
          </a:xfrm>
          <a:prstGeom prst="rect">
            <a:avLst/>
          </a:prstGeom>
          <a:noFill/>
        </p:spPr>
        <p:txBody>
          <a:bodyPr wrap="square">
            <a:spAutoFit/>
          </a:bodyPr>
          <a:lstStyle/>
          <a:p>
            <a:pPr>
              <a:defRPr sz="1400" b="1">
                <a:solidFill>
                  <a:srgbClr val="C5A059"/>
                </a:solidFill>
              </a:defRPr>
            </a:pPr>
            <a:r>
              <a:rPr sz="1600" dirty="0"/>
              <a:t>March – June 30, 2025</a:t>
            </a:r>
          </a:p>
          <a:p>
            <a:pPr>
              <a:spcBef>
                <a:spcPts val="400"/>
              </a:spcBef>
              <a:defRPr sz="1600" b="1">
                <a:solidFill>
                  <a:srgbClr val="123524"/>
                </a:solidFill>
              </a:defRPr>
            </a:pPr>
            <a:r>
              <a:rPr dirty="0"/>
              <a:t>Compressed Planning Window</a:t>
            </a:r>
          </a:p>
        </p:txBody>
      </p:sp>
      <p:sp>
        <p:nvSpPr>
          <p:cNvPr id="9" name="TextBox 8"/>
          <p:cNvSpPr txBox="1"/>
          <p:nvPr/>
        </p:nvSpPr>
        <p:spPr>
          <a:xfrm>
            <a:off x="4114800" y="4800600"/>
            <a:ext cx="7315200" cy="1077218"/>
          </a:xfrm>
          <a:prstGeom prst="rect">
            <a:avLst/>
          </a:prstGeom>
          <a:noFill/>
        </p:spPr>
        <p:txBody>
          <a:bodyPr wrap="square">
            <a:spAutoFit/>
          </a:bodyPr>
          <a:lstStyle/>
          <a:p>
            <a:pPr>
              <a:defRPr sz="1300">
                <a:solidFill>
                  <a:srgbClr val="282828"/>
                </a:solidFill>
              </a:defRPr>
            </a:pPr>
            <a:r>
              <a:rPr sz="1600" dirty="0"/>
              <a:t>By law, the Borough had a strict 3-month window to formulate an entirely new compliance plan. This plan had to satisfy both the new 124-unit 4th Round obligation AND the 94 units remaining from the 3rd Round.</a:t>
            </a:r>
            <a:r>
              <a:rPr lang="en-US" sz="1600" dirty="0"/>
              <a:t>  The Borough rejected and excluded the Sisters of Charity property from the plan.</a:t>
            </a:r>
            <a:endParaRPr sz="1600" dirty="0"/>
          </a:p>
        </p:txBody>
      </p:sp>
      <p:sp>
        <p:nvSpPr>
          <p:cNvPr id="11" name="Slide Number Placeholder 10">
            <a:extLst>
              <a:ext uri="{FF2B5EF4-FFF2-40B4-BE49-F238E27FC236}">
                <a16:creationId xmlns:a16="http://schemas.microsoft.com/office/drawing/2014/main" id="{B8231529-A017-94A9-E670-4A1A761236CD}"/>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a:extLst>
            <a:ext uri="{FF2B5EF4-FFF2-40B4-BE49-F238E27FC236}">
              <a16:creationId xmlns:a16="http://schemas.microsoft.com/office/drawing/2014/main" id="{00FC844B-E76C-9083-36E2-7AB2C65013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60BB2B-4296-0EFD-E45B-7388B6F52E0D}"/>
              </a:ext>
            </a:extLst>
          </p:cNvPr>
          <p:cNvSpPr txBox="1"/>
          <p:nvPr/>
        </p:nvSpPr>
        <p:spPr>
          <a:xfrm>
            <a:off x="685800" y="365760"/>
            <a:ext cx="10817352" cy="153888"/>
          </a:xfrm>
          <a:prstGeom prst="rect">
            <a:avLst/>
          </a:prstGeom>
          <a:noFill/>
        </p:spPr>
        <p:txBody>
          <a:bodyPr wrap="square" lIns="0" tIns="0" rIns="0" bIns="0">
            <a:spAutoFit/>
          </a:bodyPr>
          <a:lstStyle/>
          <a:p>
            <a:pPr>
              <a:defRPr sz="1000" b="1">
                <a:solidFill>
                  <a:srgbClr val="C5A059"/>
                </a:solidFill>
                <a:latin typeface="Georgia"/>
              </a:defRPr>
            </a:pPr>
            <a:r>
              <a:rPr dirty="0">
                <a:solidFill>
                  <a:schemeClr val="accent6"/>
                </a:solidFill>
              </a:rPr>
              <a:t>MENDHAM BOROUGH AFFORDABLE HOUSING</a:t>
            </a:r>
          </a:p>
        </p:txBody>
      </p:sp>
      <p:sp>
        <p:nvSpPr>
          <p:cNvPr id="3" name="TextBox 2">
            <a:extLst>
              <a:ext uri="{FF2B5EF4-FFF2-40B4-BE49-F238E27FC236}">
                <a16:creationId xmlns:a16="http://schemas.microsoft.com/office/drawing/2014/main" id="{CD73F05E-EF65-8C93-B790-8AA9AD2EED32}"/>
              </a:ext>
            </a:extLst>
          </p:cNvPr>
          <p:cNvSpPr txBox="1"/>
          <p:nvPr/>
        </p:nvSpPr>
        <p:spPr>
          <a:xfrm>
            <a:off x="685800" y="594360"/>
            <a:ext cx="10817352" cy="731520"/>
          </a:xfrm>
          <a:prstGeom prst="rect">
            <a:avLst/>
          </a:prstGeom>
          <a:noFill/>
        </p:spPr>
        <p:txBody>
          <a:bodyPr wrap="square" lIns="0" tIns="0" rIns="0" bIns="0">
            <a:spAutoFit/>
          </a:bodyPr>
          <a:lstStyle/>
          <a:p>
            <a:pPr>
              <a:defRPr sz="2400" b="1">
                <a:solidFill>
                  <a:srgbClr val="123524"/>
                </a:solidFill>
                <a:latin typeface="Georgia"/>
              </a:defRPr>
            </a:pPr>
            <a:r>
              <a:t>Timeline: Negotiation &amp; Formula Adjustments</a:t>
            </a:r>
          </a:p>
        </p:txBody>
      </p:sp>
      <p:sp>
        <p:nvSpPr>
          <p:cNvPr id="4" name="TextBox 3">
            <a:extLst>
              <a:ext uri="{FF2B5EF4-FFF2-40B4-BE49-F238E27FC236}">
                <a16:creationId xmlns:a16="http://schemas.microsoft.com/office/drawing/2014/main" id="{938C129D-3F23-EBC9-1FD5-A0B73F89AB66}"/>
              </a:ext>
            </a:extLst>
          </p:cNvPr>
          <p:cNvSpPr txBox="1"/>
          <p:nvPr/>
        </p:nvSpPr>
        <p:spPr>
          <a:xfrm>
            <a:off x="685800" y="1645920"/>
            <a:ext cx="3200400" cy="943848"/>
          </a:xfrm>
          <a:prstGeom prst="rect">
            <a:avLst/>
          </a:prstGeom>
          <a:noFill/>
        </p:spPr>
        <p:txBody>
          <a:bodyPr wrap="square">
            <a:spAutoFit/>
          </a:bodyPr>
          <a:lstStyle/>
          <a:p>
            <a:pPr>
              <a:defRPr sz="1400" b="1">
                <a:solidFill>
                  <a:srgbClr val="C5A059"/>
                </a:solidFill>
              </a:defRPr>
            </a:pPr>
            <a:endParaRPr lang="en-US" sz="1600" dirty="0">
              <a:solidFill>
                <a:schemeClr val="accent6"/>
              </a:solidFill>
            </a:endParaRPr>
          </a:p>
          <a:p>
            <a:pPr>
              <a:defRPr sz="1400" b="1">
                <a:solidFill>
                  <a:srgbClr val="C5A059"/>
                </a:solidFill>
              </a:defRPr>
            </a:pPr>
            <a:r>
              <a:rPr lang="en-US" sz="2000" dirty="0">
                <a:solidFill>
                  <a:schemeClr val="accent6"/>
                </a:solidFill>
              </a:rPr>
              <a:t>August</a:t>
            </a:r>
            <a:r>
              <a:rPr sz="2000" dirty="0">
                <a:solidFill>
                  <a:schemeClr val="accent6"/>
                </a:solidFill>
              </a:rPr>
              <a:t> 2025</a:t>
            </a:r>
          </a:p>
          <a:p>
            <a:pPr>
              <a:spcBef>
                <a:spcPts val="400"/>
              </a:spcBef>
              <a:defRPr sz="1600" b="1">
                <a:solidFill>
                  <a:srgbClr val="123524"/>
                </a:solidFill>
              </a:defRPr>
            </a:pPr>
            <a:endParaRPr dirty="0"/>
          </a:p>
        </p:txBody>
      </p:sp>
      <p:sp>
        <p:nvSpPr>
          <p:cNvPr id="5" name="TextBox 4">
            <a:extLst>
              <a:ext uri="{FF2B5EF4-FFF2-40B4-BE49-F238E27FC236}">
                <a16:creationId xmlns:a16="http://schemas.microsoft.com/office/drawing/2014/main" id="{6E83DCD1-7315-5C35-D329-608473E3033D}"/>
              </a:ext>
            </a:extLst>
          </p:cNvPr>
          <p:cNvSpPr txBox="1"/>
          <p:nvPr/>
        </p:nvSpPr>
        <p:spPr>
          <a:xfrm>
            <a:off x="4114800" y="1691640"/>
            <a:ext cx="7315200" cy="707886"/>
          </a:xfrm>
          <a:prstGeom prst="rect">
            <a:avLst/>
          </a:prstGeom>
          <a:noFill/>
        </p:spPr>
        <p:txBody>
          <a:bodyPr wrap="square">
            <a:spAutoFit/>
          </a:bodyPr>
          <a:lstStyle/>
          <a:p>
            <a:pPr>
              <a:defRPr sz="1300">
                <a:solidFill>
                  <a:srgbClr val="282828"/>
                </a:solidFill>
              </a:defRPr>
            </a:pPr>
            <a:r>
              <a:rPr lang="en-US" sz="2000" dirty="0"/>
              <a:t>Per the law, developers can challenge the housing plan.  Sisters of Charity filed suit.</a:t>
            </a:r>
            <a:endParaRPr sz="2000" dirty="0"/>
          </a:p>
        </p:txBody>
      </p:sp>
      <p:sp>
        <p:nvSpPr>
          <p:cNvPr id="6" name="TextBox 5">
            <a:extLst>
              <a:ext uri="{FF2B5EF4-FFF2-40B4-BE49-F238E27FC236}">
                <a16:creationId xmlns:a16="http://schemas.microsoft.com/office/drawing/2014/main" id="{E93A751B-0804-7305-72E0-6935876C5313}"/>
              </a:ext>
            </a:extLst>
          </p:cNvPr>
          <p:cNvSpPr txBox="1"/>
          <p:nvPr/>
        </p:nvSpPr>
        <p:spPr>
          <a:xfrm>
            <a:off x="685800" y="3200400"/>
            <a:ext cx="3200400" cy="943848"/>
          </a:xfrm>
          <a:prstGeom prst="rect">
            <a:avLst/>
          </a:prstGeom>
          <a:noFill/>
        </p:spPr>
        <p:txBody>
          <a:bodyPr wrap="square">
            <a:spAutoFit/>
          </a:bodyPr>
          <a:lstStyle/>
          <a:p>
            <a:pPr>
              <a:defRPr sz="1400" b="1">
                <a:solidFill>
                  <a:srgbClr val="C5A059"/>
                </a:solidFill>
              </a:defRPr>
            </a:pPr>
            <a:endParaRPr lang="en-US" sz="1600" dirty="0">
              <a:solidFill>
                <a:schemeClr val="accent6"/>
              </a:solidFill>
            </a:endParaRPr>
          </a:p>
          <a:p>
            <a:pPr>
              <a:defRPr sz="1400" b="1">
                <a:solidFill>
                  <a:srgbClr val="C5A059"/>
                </a:solidFill>
              </a:defRPr>
            </a:pPr>
            <a:r>
              <a:rPr lang="en-US" sz="2000" dirty="0">
                <a:solidFill>
                  <a:schemeClr val="accent6"/>
                </a:solidFill>
              </a:rPr>
              <a:t>November</a:t>
            </a:r>
            <a:r>
              <a:rPr sz="2000" dirty="0">
                <a:solidFill>
                  <a:schemeClr val="accent6"/>
                </a:solidFill>
              </a:rPr>
              <a:t> 2025</a:t>
            </a:r>
          </a:p>
          <a:p>
            <a:pPr>
              <a:spcBef>
                <a:spcPts val="400"/>
              </a:spcBef>
              <a:defRPr sz="1600" b="1">
                <a:solidFill>
                  <a:srgbClr val="123524"/>
                </a:solidFill>
              </a:defRPr>
            </a:pPr>
            <a:endParaRPr dirty="0"/>
          </a:p>
        </p:txBody>
      </p:sp>
      <p:sp>
        <p:nvSpPr>
          <p:cNvPr id="7" name="TextBox 6">
            <a:extLst>
              <a:ext uri="{FF2B5EF4-FFF2-40B4-BE49-F238E27FC236}">
                <a16:creationId xmlns:a16="http://schemas.microsoft.com/office/drawing/2014/main" id="{C3406F40-E3A2-D235-4297-156F750B37F0}"/>
              </a:ext>
            </a:extLst>
          </p:cNvPr>
          <p:cNvSpPr txBox="1"/>
          <p:nvPr/>
        </p:nvSpPr>
        <p:spPr>
          <a:xfrm>
            <a:off x="4114800" y="3246120"/>
            <a:ext cx="7315200" cy="707886"/>
          </a:xfrm>
          <a:prstGeom prst="rect">
            <a:avLst/>
          </a:prstGeom>
          <a:noFill/>
        </p:spPr>
        <p:txBody>
          <a:bodyPr wrap="square">
            <a:spAutoFit/>
          </a:bodyPr>
          <a:lstStyle/>
          <a:p>
            <a:pPr>
              <a:defRPr sz="1300">
                <a:solidFill>
                  <a:srgbClr val="282828"/>
                </a:solidFill>
              </a:defRPr>
            </a:pPr>
            <a:r>
              <a:rPr lang="en-US" sz="2000" dirty="0"/>
              <a:t>Court had mediation sessions and the Borough was steadfast from including the project as presented.</a:t>
            </a:r>
            <a:endParaRPr sz="2000" dirty="0"/>
          </a:p>
        </p:txBody>
      </p:sp>
      <p:sp>
        <p:nvSpPr>
          <p:cNvPr id="8" name="TextBox 7">
            <a:extLst>
              <a:ext uri="{FF2B5EF4-FFF2-40B4-BE49-F238E27FC236}">
                <a16:creationId xmlns:a16="http://schemas.microsoft.com/office/drawing/2014/main" id="{39D21AD6-0E1D-4481-7F7E-1EB31287971C}"/>
              </a:ext>
            </a:extLst>
          </p:cNvPr>
          <p:cNvSpPr txBox="1"/>
          <p:nvPr/>
        </p:nvSpPr>
        <p:spPr>
          <a:xfrm>
            <a:off x="685800" y="4754880"/>
            <a:ext cx="3200400" cy="1631216"/>
          </a:xfrm>
          <a:prstGeom prst="rect">
            <a:avLst/>
          </a:prstGeom>
          <a:noFill/>
        </p:spPr>
        <p:txBody>
          <a:bodyPr wrap="square">
            <a:spAutoFit/>
          </a:bodyPr>
          <a:lstStyle/>
          <a:p>
            <a:pPr>
              <a:defRPr sz="1400" b="1">
                <a:solidFill>
                  <a:srgbClr val="C5A059"/>
                </a:solidFill>
              </a:defRPr>
            </a:pPr>
            <a:endParaRPr lang="en-US" dirty="0">
              <a:solidFill>
                <a:schemeClr val="accent6"/>
              </a:solidFill>
            </a:endParaRPr>
          </a:p>
          <a:p>
            <a:pPr>
              <a:defRPr sz="1400" b="1">
                <a:solidFill>
                  <a:srgbClr val="C5A059"/>
                </a:solidFill>
              </a:defRPr>
            </a:pPr>
            <a:endParaRPr lang="en-US" dirty="0">
              <a:solidFill>
                <a:schemeClr val="accent6"/>
              </a:solidFill>
            </a:endParaRPr>
          </a:p>
          <a:p>
            <a:pPr>
              <a:defRPr sz="1400" b="1">
                <a:solidFill>
                  <a:srgbClr val="C5A059"/>
                </a:solidFill>
              </a:defRPr>
            </a:pPr>
            <a:endParaRPr lang="en-US" sz="1600" dirty="0">
              <a:solidFill>
                <a:schemeClr val="accent6"/>
              </a:solidFill>
            </a:endParaRPr>
          </a:p>
          <a:p>
            <a:pPr>
              <a:defRPr sz="1400" b="1">
                <a:solidFill>
                  <a:srgbClr val="C5A059"/>
                </a:solidFill>
              </a:defRPr>
            </a:pPr>
            <a:endParaRPr lang="en-US" sz="1600" dirty="0">
              <a:solidFill>
                <a:schemeClr val="accent6"/>
              </a:solidFill>
            </a:endParaRPr>
          </a:p>
          <a:p>
            <a:pPr>
              <a:defRPr sz="1400" b="1">
                <a:solidFill>
                  <a:srgbClr val="C5A059"/>
                </a:solidFill>
              </a:defRPr>
            </a:pPr>
            <a:endParaRPr lang="en-US" sz="2000" dirty="0">
              <a:solidFill>
                <a:schemeClr val="accent6"/>
              </a:solidFill>
            </a:endParaRPr>
          </a:p>
          <a:p>
            <a:pPr>
              <a:defRPr sz="1400" b="1">
                <a:solidFill>
                  <a:srgbClr val="C5A059"/>
                </a:solidFill>
              </a:defRPr>
            </a:pPr>
            <a:r>
              <a:rPr lang="en-US" sz="2000" dirty="0">
                <a:solidFill>
                  <a:schemeClr val="accent6"/>
                </a:solidFill>
              </a:rPr>
              <a:t>March 2026</a:t>
            </a:r>
            <a:endParaRPr sz="2000" dirty="0">
              <a:solidFill>
                <a:schemeClr val="accent6"/>
              </a:solidFill>
            </a:endParaRPr>
          </a:p>
        </p:txBody>
      </p:sp>
      <p:sp>
        <p:nvSpPr>
          <p:cNvPr id="9" name="TextBox 8">
            <a:extLst>
              <a:ext uri="{FF2B5EF4-FFF2-40B4-BE49-F238E27FC236}">
                <a16:creationId xmlns:a16="http://schemas.microsoft.com/office/drawing/2014/main" id="{AB4D84F0-EF4E-1D04-CF35-3E5F7557C1C1}"/>
              </a:ext>
            </a:extLst>
          </p:cNvPr>
          <p:cNvSpPr txBox="1"/>
          <p:nvPr/>
        </p:nvSpPr>
        <p:spPr>
          <a:xfrm>
            <a:off x="4114800" y="4800600"/>
            <a:ext cx="7315200" cy="1723549"/>
          </a:xfrm>
          <a:prstGeom prst="rect">
            <a:avLst/>
          </a:prstGeom>
          <a:noFill/>
        </p:spPr>
        <p:txBody>
          <a:bodyPr wrap="square">
            <a:spAutoFit/>
          </a:bodyPr>
          <a:lstStyle/>
          <a:p>
            <a:pPr>
              <a:defRPr sz="1300">
                <a:solidFill>
                  <a:srgbClr val="282828"/>
                </a:solidFill>
              </a:defRPr>
            </a:pPr>
            <a:endParaRPr lang="en-US" dirty="0"/>
          </a:p>
          <a:p>
            <a:pPr>
              <a:defRPr sz="1300">
                <a:solidFill>
                  <a:srgbClr val="282828"/>
                </a:solidFill>
              </a:defRPr>
            </a:pPr>
            <a:endParaRPr lang="en-US" dirty="0"/>
          </a:p>
          <a:p>
            <a:pPr>
              <a:defRPr sz="1300">
                <a:solidFill>
                  <a:srgbClr val="282828"/>
                </a:solidFill>
              </a:defRPr>
            </a:pPr>
            <a:endParaRPr lang="en-US" sz="2000" dirty="0"/>
          </a:p>
          <a:p>
            <a:pPr>
              <a:defRPr sz="1300">
                <a:solidFill>
                  <a:srgbClr val="282828"/>
                </a:solidFill>
              </a:defRPr>
            </a:pPr>
            <a:endParaRPr lang="en-US" sz="2000" dirty="0"/>
          </a:p>
          <a:p>
            <a:pPr>
              <a:defRPr sz="1300">
                <a:solidFill>
                  <a:srgbClr val="282828"/>
                </a:solidFill>
              </a:defRPr>
            </a:pPr>
            <a:r>
              <a:rPr lang="en-US" sz="2000" dirty="0"/>
              <a:t>Deadline for towns to adopt the ordinance to include the project as a part of the plan.</a:t>
            </a:r>
            <a:endParaRPr sz="2000" dirty="0"/>
          </a:p>
        </p:txBody>
      </p:sp>
      <p:sp>
        <p:nvSpPr>
          <p:cNvPr id="11" name="Slide Number Placeholder 10">
            <a:extLst>
              <a:ext uri="{FF2B5EF4-FFF2-40B4-BE49-F238E27FC236}">
                <a16:creationId xmlns:a16="http://schemas.microsoft.com/office/drawing/2014/main" id="{536297B8-35D2-B454-2E0C-965BD3D8F549}"/>
              </a:ext>
            </a:extLst>
          </p:cNvPr>
          <p:cNvSpPr>
            <a:spLocks noGrp="1"/>
          </p:cNvSpPr>
          <p:nvPr>
            <p:ph type="sldNum" sz="quarter" idx="12"/>
          </p:nvPr>
        </p:nvSpPr>
        <p:spPr/>
        <p:txBody>
          <a:bodyPr/>
          <a:lstStyle/>
          <a:p>
            <a:fld id="{C1FF6DA9-008F-8B48-92A6-B652298478BF}" type="slidenum">
              <a:rPr lang="en-US" smtClean="0"/>
              <a:t>5</a:t>
            </a:fld>
            <a:endParaRPr lang="en-US" dirty="0"/>
          </a:p>
        </p:txBody>
      </p:sp>
      <p:sp>
        <p:nvSpPr>
          <p:cNvPr id="12" name="TextBox 11">
            <a:extLst>
              <a:ext uri="{FF2B5EF4-FFF2-40B4-BE49-F238E27FC236}">
                <a16:creationId xmlns:a16="http://schemas.microsoft.com/office/drawing/2014/main" id="{CCE1863D-153F-4352-ACE1-A99BF9363790}"/>
              </a:ext>
            </a:extLst>
          </p:cNvPr>
          <p:cNvSpPr txBox="1"/>
          <p:nvPr/>
        </p:nvSpPr>
        <p:spPr>
          <a:xfrm>
            <a:off x="685800" y="4100945"/>
            <a:ext cx="3119582" cy="1200329"/>
          </a:xfrm>
          <a:prstGeom prst="rect">
            <a:avLst/>
          </a:prstGeom>
          <a:noFill/>
        </p:spPr>
        <p:txBody>
          <a:bodyPr wrap="square" rtlCol="0">
            <a:spAutoFit/>
          </a:bodyPr>
          <a:lstStyle/>
          <a:p>
            <a:endParaRPr lang="en-US" sz="1600" b="1" dirty="0">
              <a:solidFill>
                <a:schemeClr val="accent6"/>
              </a:solidFill>
            </a:endParaRPr>
          </a:p>
          <a:p>
            <a:r>
              <a:rPr lang="en-US" sz="2000" b="1" dirty="0">
                <a:solidFill>
                  <a:schemeClr val="accent6"/>
                </a:solidFill>
              </a:rPr>
              <a:t>December 2025</a:t>
            </a:r>
          </a:p>
          <a:p>
            <a:r>
              <a:rPr lang="en-US" b="1" dirty="0">
                <a:solidFill>
                  <a:schemeClr val="accent6"/>
                </a:solidFill>
              </a:rPr>
              <a:t>(Deadline to Have Plan Approved) </a:t>
            </a:r>
          </a:p>
        </p:txBody>
      </p:sp>
      <p:sp>
        <p:nvSpPr>
          <p:cNvPr id="13" name="TextBox 12">
            <a:extLst>
              <a:ext uri="{FF2B5EF4-FFF2-40B4-BE49-F238E27FC236}">
                <a16:creationId xmlns:a16="http://schemas.microsoft.com/office/drawing/2014/main" id="{84D31DCD-4A76-0B62-F70A-3F1D518D983D}"/>
              </a:ext>
            </a:extLst>
          </p:cNvPr>
          <p:cNvSpPr txBox="1"/>
          <p:nvPr/>
        </p:nvSpPr>
        <p:spPr>
          <a:xfrm>
            <a:off x="4114800" y="4267200"/>
            <a:ext cx="7190509" cy="1323439"/>
          </a:xfrm>
          <a:prstGeom prst="rect">
            <a:avLst/>
          </a:prstGeom>
          <a:noFill/>
        </p:spPr>
        <p:txBody>
          <a:bodyPr wrap="square" rtlCol="0">
            <a:spAutoFit/>
          </a:bodyPr>
          <a:lstStyle/>
          <a:p>
            <a:pPr>
              <a:defRPr sz="1300">
                <a:solidFill>
                  <a:srgbClr val="282828"/>
                </a:solidFill>
              </a:defRPr>
            </a:pPr>
            <a:r>
              <a:rPr lang="en-US" sz="2000" dirty="0"/>
              <a:t>On December 17, 2025, the Program Judge determined that if the Borough does not accept the Accordia project without limitation, </a:t>
            </a:r>
            <a:r>
              <a:rPr lang="en-US" sz="2000" u="sng" dirty="0"/>
              <a:t>immunity would be terminated </a:t>
            </a:r>
            <a:r>
              <a:rPr lang="en-US" sz="2000" dirty="0"/>
              <a:t>and demanded the Borough resolve any limitations before December 31, 2025.</a:t>
            </a:r>
          </a:p>
        </p:txBody>
      </p:sp>
    </p:spTree>
    <p:extLst>
      <p:ext uri="{BB962C8B-B14F-4D97-AF65-F5344CB8AC3E}">
        <p14:creationId xmlns:p14="http://schemas.microsoft.com/office/powerpoint/2010/main" val="416612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274320"/>
          </a:xfrm>
          <a:prstGeom prst="rect">
            <a:avLst/>
          </a:prstGeom>
          <a:noFill/>
        </p:spPr>
        <p:txBody>
          <a:bodyPr wrap="square" lIns="0" tIns="0" rIns="0" bIns="0">
            <a:spAutoFit/>
          </a:bodyPr>
          <a:lstStyle/>
          <a:p>
            <a:pPr>
              <a:defRPr sz="1000" b="1">
                <a:solidFill>
                  <a:srgbClr val="C5A059"/>
                </a:solidFill>
                <a:latin typeface="Georgia"/>
              </a:defRPr>
            </a:pPr>
            <a:r>
              <a:t>MENDHAM BOROUGH AFFORDABLE HOUSING</a:t>
            </a:r>
          </a:p>
        </p:txBody>
      </p:sp>
      <p:sp>
        <p:nvSpPr>
          <p:cNvPr id="3" name="TextBox 2"/>
          <p:cNvSpPr txBox="1"/>
          <p:nvPr/>
        </p:nvSpPr>
        <p:spPr>
          <a:xfrm>
            <a:off x="5120638" y="594360"/>
            <a:ext cx="6382513" cy="369332"/>
          </a:xfrm>
          <a:prstGeom prst="rect">
            <a:avLst/>
          </a:prstGeom>
          <a:noFill/>
        </p:spPr>
        <p:txBody>
          <a:bodyPr wrap="square" lIns="0" tIns="0" rIns="0" bIns="0">
            <a:spAutoFit/>
          </a:bodyPr>
          <a:lstStyle/>
          <a:p>
            <a:pPr algn="ctr">
              <a:defRPr sz="2400" b="1">
                <a:solidFill>
                  <a:srgbClr val="123524"/>
                </a:solidFill>
                <a:latin typeface="Georgia"/>
              </a:defRPr>
            </a:pPr>
            <a:r>
              <a:rPr lang="en-US" dirty="0" err="1"/>
              <a:t>Daytop</a:t>
            </a:r>
            <a:r>
              <a:rPr lang="en-US" dirty="0"/>
              <a:t> Property</a:t>
            </a:r>
            <a:endParaRPr dirty="0"/>
          </a:p>
        </p:txBody>
      </p:sp>
      <p:sp>
        <p:nvSpPr>
          <p:cNvPr id="4" name="TextBox 3"/>
          <p:cNvSpPr txBox="1"/>
          <p:nvPr/>
        </p:nvSpPr>
        <p:spPr>
          <a:xfrm>
            <a:off x="685800" y="1645920"/>
            <a:ext cx="4114800" cy="3754874"/>
          </a:xfrm>
          <a:prstGeom prst="rect">
            <a:avLst/>
          </a:prstGeom>
          <a:noFill/>
        </p:spPr>
        <p:txBody>
          <a:bodyPr wrap="square">
            <a:spAutoFit/>
          </a:bodyPr>
          <a:lstStyle/>
          <a:p>
            <a:pPr>
              <a:spcAft>
                <a:spcPts val="1400"/>
              </a:spcAft>
              <a:defRPr sz="1800" b="1">
                <a:solidFill>
                  <a:srgbClr val="123524"/>
                </a:solidFill>
              </a:defRPr>
            </a:pPr>
            <a:r>
              <a:rPr dirty="0"/>
              <a:t>Addressing the 3rd Round</a:t>
            </a:r>
          </a:p>
          <a:p>
            <a:pPr>
              <a:spcAft>
                <a:spcPts val="1000"/>
              </a:spcAft>
              <a:defRPr sz="1400">
                <a:solidFill>
                  <a:srgbClr val="282828"/>
                </a:solidFill>
              </a:defRPr>
            </a:pPr>
            <a:r>
              <a:rPr sz="2000" dirty="0"/>
              <a:t>• Prior Shortfall:</a:t>
            </a:r>
            <a:br>
              <a:rPr sz="2000" dirty="0"/>
            </a:br>
            <a:r>
              <a:rPr sz="2000" dirty="0"/>
              <a:t>99 Units left over from the </a:t>
            </a:r>
            <a:r>
              <a:rPr lang="en-US" sz="2000" dirty="0"/>
              <a:t>Third-Round</a:t>
            </a:r>
            <a:r>
              <a:rPr sz="2000" dirty="0"/>
              <a:t> Plan prior to shortfall adjustments and durational adjustments.</a:t>
            </a:r>
          </a:p>
          <a:p>
            <a:pPr>
              <a:defRPr sz="1400">
                <a:solidFill>
                  <a:srgbClr val="282828"/>
                </a:solidFill>
              </a:defRPr>
            </a:pPr>
            <a:r>
              <a:rPr sz="2000" dirty="0"/>
              <a:t>• Solution:</a:t>
            </a:r>
            <a:br>
              <a:rPr sz="2000" dirty="0"/>
            </a:br>
            <a:r>
              <a:rPr sz="2000" dirty="0"/>
              <a:t>Negotiated a highly restrictive settlement on the critical </a:t>
            </a:r>
            <a:r>
              <a:rPr sz="2000" dirty="0" err="1"/>
              <a:t>Daytop</a:t>
            </a:r>
            <a:r>
              <a:rPr sz="2000" dirty="0"/>
              <a:t> Site to mitigate massive overdevelopment.</a:t>
            </a:r>
          </a:p>
        </p:txBody>
      </p:sp>
      <p:graphicFrame>
        <p:nvGraphicFramePr>
          <p:cNvPr id="5" name="Table 4"/>
          <p:cNvGraphicFramePr>
            <a:graphicFrameLocks noGrp="1"/>
          </p:cNvGraphicFramePr>
          <p:nvPr>
            <p:extLst>
              <p:ext uri="{D42A27DB-BD31-4B8C-83A1-F6EECF244321}">
                <p14:modId xmlns:p14="http://schemas.microsoft.com/office/powerpoint/2010/main" val="3841611005"/>
              </p:ext>
            </p:extLst>
          </p:nvPr>
        </p:nvGraphicFramePr>
        <p:xfrm>
          <a:off x="5120640" y="1293091"/>
          <a:ext cx="6382512" cy="3943277"/>
        </p:xfrm>
        <a:graphic>
          <a:graphicData uri="http://schemas.openxmlformats.org/drawingml/2006/table">
            <a:tbl>
              <a:tblPr firstRow="1" bandRow="1">
                <a:tableStyleId>{5C22544A-7EE6-4342-B048-85BDC9FD1C3A}</a:tableStyleId>
              </a:tblPr>
              <a:tblGrid>
                <a:gridCol w="2176272">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1125776">
                <a:tc>
                  <a:txBody>
                    <a:bodyPr/>
                    <a:lstStyle/>
                    <a:p>
                      <a:pPr>
                        <a:defRPr sz="1300" b="1">
                          <a:solidFill>
                            <a:srgbClr val="123524"/>
                          </a:solidFill>
                        </a:defRPr>
                      </a:pPr>
                      <a:r>
                        <a:rPr lang="en-US" sz="1800" dirty="0"/>
                        <a:t>Use</a:t>
                      </a:r>
                      <a:endParaRPr sz="1800" dirty="0"/>
                    </a:p>
                  </a:txBody>
                  <a:tcPr/>
                </a:tc>
                <a:tc>
                  <a:txBody>
                    <a:bodyPr/>
                    <a:lstStyle/>
                    <a:p>
                      <a:pPr>
                        <a:defRPr sz="1300" b="1">
                          <a:solidFill>
                            <a:srgbClr val="123524"/>
                          </a:solidFill>
                        </a:defRPr>
                      </a:pPr>
                      <a:r>
                        <a:rPr sz="1800"/>
                        <a:t>Original Proposal</a:t>
                      </a:r>
                    </a:p>
                  </a:txBody>
                  <a:tcPr/>
                </a:tc>
                <a:tc>
                  <a:txBody>
                    <a:bodyPr/>
                    <a:lstStyle/>
                    <a:p>
                      <a:pPr>
                        <a:defRPr sz="1300" b="1">
                          <a:solidFill>
                            <a:srgbClr val="123524"/>
                          </a:solidFill>
                        </a:defRPr>
                      </a:pPr>
                      <a:r>
                        <a:rPr sz="1800"/>
                        <a:t>Final Settlement</a:t>
                      </a:r>
                    </a:p>
                  </a:txBody>
                  <a:tcPr/>
                </a:tc>
                <a:extLst>
                  <a:ext uri="{0D108BD9-81ED-4DB2-BD59-A6C34878D82A}">
                    <a16:rowId xmlns:a16="http://schemas.microsoft.com/office/drawing/2014/main" val="10000"/>
                  </a:ext>
                </a:extLst>
              </a:tr>
              <a:tr h="1125776">
                <a:tc>
                  <a:txBody>
                    <a:bodyPr/>
                    <a:lstStyle/>
                    <a:p>
                      <a:pPr>
                        <a:defRPr sz="1300">
                          <a:solidFill>
                            <a:srgbClr val="282828"/>
                          </a:solidFill>
                        </a:defRPr>
                      </a:pPr>
                      <a:r>
                        <a:rPr lang="en-US" sz="1800" dirty="0"/>
                        <a:t>Inclusionary (Affordable &amp; Market Units)</a:t>
                      </a:r>
                    </a:p>
                  </a:txBody>
                  <a:tcPr/>
                </a:tc>
                <a:tc>
                  <a:txBody>
                    <a:bodyPr/>
                    <a:lstStyle/>
                    <a:p>
                      <a:pPr>
                        <a:defRPr sz="1300">
                          <a:solidFill>
                            <a:srgbClr val="282828"/>
                          </a:solidFill>
                        </a:defRPr>
                      </a:pPr>
                      <a:r>
                        <a:rPr lang="en-US" sz="1800" dirty="0"/>
                        <a:t>465 Total Units (including 93 Affordable)</a:t>
                      </a:r>
                    </a:p>
                  </a:txBody>
                  <a:tcPr/>
                </a:tc>
                <a:tc>
                  <a:txBody>
                    <a:bodyPr/>
                    <a:lstStyle/>
                    <a:p>
                      <a:pPr>
                        <a:defRPr sz="1300" b="1">
                          <a:solidFill>
                            <a:srgbClr val="2E7559"/>
                          </a:solidFill>
                        </a:defRPr>
                      </a:pPr>
                      <a:r>
                        <a:rPr lang="en-US" sz="1800" dirty="0"/>
                        <a:t>147 Total Units</a:t>
                      </a:r>
                    </a:p>
                    <a:p>
                      <a:pPr>
                        <a:defRPr sz="1300" b="1">
                          <a:solidFill>
                            <a:srgbClr val="2E7559"/>
                          </a:solidFill>
                        </a:defRPr>
                      </a:pPr>
                      <a:r>
                        <a:rPr lang="en-US" sz="1800" dirty="0"/>
                        <a:t>(Maximum) (including 29 affordable)</a:t>
                      </a:r>
                    </a:p>
                  </a:txBody>
                  <a:tcPr/>
                </a:tc>
                <a:extLst>
                  <a:ext uri="{0D108BD9-81ED-4DB2-BD59-A6C34878D82A}">
                    <a16:rowId xmlns:a16="http://schemas.microsoft.com/office/drawing/2014/main" val="10001"/>
                  </a:ext>
                </a:extLst>
              </a:tr>
              <a:tr h="898048">
                <a:tc>
                  <a:txBody>
                    <a:bodyPr/>
                    <a:lstStyle/>
                    <a:p>
                      <a:pPr>
                        <a:defRPr sz="1300">
                          <a:solidFill>
                            <a:srgbClr val="282828"/>
                          </a:solidFill>
                        </a:defRPr>
                      </a:pPr>
                      <a:r>
                        <a:rPr sz="1800"/>
                        <a:t>Unit Type</a:t>
                      </a:r>
                    </a:p>
                  </a:txBody>
                  <a:tcPr/>
                </a:tc>
                <a:tc>
                  <a:txBody>
                    <a:bodyPr/>
                    <a:lstStyle/>
                    <a:p>
                      <a:pPr>
                        <a:defRPr sz="1300">
                          <a:solidFill>
                            <a:srgbClr val="282828"/>
                          </a:solidFill>
                        </a:defRPr>
                      </a:pPr>
                      <a:r>
                        <a:rPr lang="en-US" sz="1800" dirty="0"/>
                        <a:t>All Apartments</a:t>
                      </a:r>
                    </a:p>
                  </a:txBody>
                  <a:tcPr/>
                </a:tc>
                <a:tc>
                  <a:txBody>
                    <a:bodyPr/>
                    <a:lstStyle/>
                    <a:p>
                      <a:pPr>
                        <a:defRPr sz="1300" b="1">
                          <a:solidFill>
                            <a:srgbClr val="2E7559"/>
                          </a:solidFill>
                        </a:defRPr>
                      </a:pPr>
                      <a:r>
                        <a:rPr lang="en-US" sz="1800" dirty="0"/>
                        <a:t>All Townhomes (more consistent with Hist. District)</a:t>
                      </a:r>
                    </a:p>
                  </a:txBody>
                  <a:tcPr/>
                </a:tc>
                <a:extLst>
                  <a:ext uri="{0D108BD9-81ED-4DB2-BD59-A6C34878D82A}">
                    <a16:rowId xmlns:a16="http://schemas.microsoft.com/office/drawing/2014/main" val="10002"/>
                  </a:ext>
                </a:extLst>
              </a:tr>
              <a:tr h="714381">
                <a:tc>
                  <a:txBody>
                    <a:bodyPr/>
                    <a:lstStyle/>
                    <a:p>
                      <a:pPr>
                        <a:defRPr sz="1300">
                          <a:solidFill>
                            <a:srgbClr val="282828"/>
                          </a:solidFill>
                        </a:defRPr>
                      </a:pPr>
                      <a:r>
                        <a:rPr lang="en-US" sz="1800" dirty="0"/>
                        <a:t>Buildout &amp; Buildout Reduction</a:t>
                      </a:r>
                    </a:p>
                  </a:txBody>
                  <a:tcPr/>
                </a:tc>
                <a:tc>
                  <a:txBody>
                    <a:bodyPr/>
                    <a:lstStyle/>
                    <a:p>
                      <a:pPr>
                        <a:defRPr sz="1300">
                          <a:solidFill>
                            <a:srgbClr val="282828"/>
                          </a:solidFill>
                        </a:defRPr>
                      </a:pPr>
                      <a:r>
                        <a:rPr sz="1800" dirty="0"/>
                        <a:t>100% Buildout</a:t>
                      </a:r>
                    </a:p>
                  </a:txBody>
                  <a:tcPr/>
                </a:tc>
                <a:tc>
                  <a:txBody>
                    <a:bodyPr/>
                    <a:lstStyle/>
                    <a:p>
                      <a:pPr>
                        <a:defRPr sz="1300" b="1">
                          <a:solidFill>
                            <a:srgbClr val="2E7559"/>
                          </a:solidFill>
                        </a:defRPr>
                      </a:pPr>
                      <a:r>
                        <a:rPr sz="1800" dirty="0"/>
                        <a:t>70% Reduction in Potential Buildout</a:t>
                      </a:r>
                    </a:p>
                  </a:txBody>
                  <a:tcPr/>
                </a:tc>
                <a:extLst>
                  <a:ext uri="{0D108BD9-81ED-4DB2-BD59-A6C34878D82A}">
                    <a16:rowId xmlns:a16="http://schemas.microsoft.com/office/drawing/2014/main" val="10003"/>
                  </a:ext>
                </a:extLst>
              </a:tr>
            </a:tbl>
          </a:graphicData>
        </a:graphic>
      </p:graphicFrame>
      <p:sp>
        <p:nvSpPr>
          <p:cNvPr id="6" name="Slide Number Placeholder 5">
            <a:extLst>
              <a:ext uri="{FF2B5EF4-FFF2-40B4-BE49-F238E27FC236}">
                <a16:creationId xmlns:a16="http://schemas.microsoft.com/office/drawing/2014/main" id="{4F541DAB-F0EE-02A5-240B-B0A9A0407AE0}"/>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208</TotalTime>
  <Words>693</Words>
  <Application>Microsoft Office PowerPoint</Application>
  <PresentationFormat>Widescreen</PresentationFormat>
  <Paragraphs>86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Susan Semrau</dc:creator>
  <cp:keywords/>
  <dc:description>generated using python-pptx</dc:description>
  <cp:lastModifiedBy>Aubrey Egerter</cp:lastModifiedBy>
  <cp:revision>14</cp:revision>
  <cp:lastPrinted>2026-06-17T19:50:00Z</cp:lastPrinted>
  <dcterms:created xsi:type="dcterms:W3CDTF">2013-01-27T09:14:16Z</dcterms:created>
  <dcterms:modified xsi:type="dcterms:W3CDTF">2026-11-02T16:20:55Z</dcterms:modified>
  <cp:category/>
</cp:coreProperties>
</file>